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bxod/edge_dataset_make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bxod/edge_dataset_mak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00835"/>
            <a:ext cx="12192000" cy="1136015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Making Custom Dataset using Auto-labeling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3435"/>
            <a:ext cx="12192000" cy="2766060"/>
          </a:xfrm>
        </p:spPr>
        <p:txBody>
          <a:bodyPr/>
          <a:lstStyle/>
          <a:p>
            <a:r>
              <a:rPr lang="en-US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Yu Gothic Medium" panose="020B0500000000000000" charset="-128"/>
                <a:ea typeface="Yu Gothic Medium" panose="020B0500000000000000" charset="-128"/>
              </a:rPr>
              <a:t>Preparing a custom dataset in PASCAL VOC format for the EDGE Computing</a:t>
            </a:r>
            <a:endParaRPr lang="en-US" altLang="en-US" sz="1600">
              <a:solidFill>
                <a:schemeClr val="tx1">
                  <a:lumMod val="85000"/>
                  <a:lumOff val="15000"/>
                </a:schemeClr>
              </a:solidFill>
              <a:latin typeface="Yu Gothic Medium" panose="020B0500000000000000" charset="-128"/>
              <a:ea typeface="Yu Gothic Medium" panose="020B0500000000000000" charset="-128"/>
            </a:endParaRPr>
          </a:p>
          <a:p>
            <a:pPr algn="ctr"/>
            <a:r>
              <a:rPr lang="en-US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Yu Gothic Medium" panose="020B0500000000000000" charset="-128"/>
                <a:ea typeface="Yu Gothic Medium" panose="020B0500000000000000" charset="-128"/>
              </a:rPr>
              <a:t>course project using an auto-labeling technique to avoid manually labeling every image.</a:t>
            </a:r>
            <a:endParaRPr lang="en-US" altLang="en-US" sz="1600">
              <a:solidFill>
                <a:schemeClr val="tx1">
                  <a:lumMod val="85000"/>
                  <a:lumOff val="15000"/>
                </a:schemeClr>
              </a:solidFill>
              <a:latin typeface="Yu Gothic Medium" panose="020B0500000000000000" charset="-128"/>
              <a:ea typeface="Yu Gothic Medium" panose="020B0500000000000000" charset="-128"/>
            </a:endParaRPr>
          </a:p>
          <a:p>
            <a:endParaRPr lang="en-US" altLang="en-US" sz="1600">
              <a:solidFill>
                <a:schemeClr val="tx1">
                  <a:lumMod val="85000"/>
                  <a:lumOff val="15000"/>
                </a:schemeClr>
              </a:solidFill>
              <a:latin typeface="Yu Gothic Medium" panose="020B0500000000000000" charset="-128"/>
              <a:ea typeface="Yu Gothic Medium" panose="020B0500000000000000" charset="-128"/>
            </a:endParaRPr>
          </a:p>
          <a:p>
            <a:endParaRPr lang="en-US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Yu Gothic Medium" panose="020B0500000000000000" charset="-128"/>
              <a:ea typeface="Yu Gothic Medium" panose="020B0500000000000000" charset="-128"/>
            </a:endParaRPr>
          </a:p>
          <a:p>
            <a:endParaRPr lang="en-US" altLang="en-US" sz="1600" b="1">
              <a:solidFill>
                <a:schemeClr val="tx1">
                  <a:lumMod val="85000"/>
                  <a:lumOff val="15000"/>
                </a:schemeClr>
              </a:solidFill>
              <a:latin typeface="Yu Gothic Medium" panose="020B0500000000000000" charset="-128"/>
              <a:ea typeface="Yu Gothic Medium" panose="020B0500000000000000" charset="-128"/>
            </a:endParaRPr>
          </a:p>
          <a:p>
            <a:r>
              <a:rPr lang="en-US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Yu Gothic Medium" panose="020B0500000000000000" charset="-128"/>
                <a:ea typeface="Yu Gothic Medium" panose="020B0500000000000000" charset="-128"/>
              </a:rPr>
              <a:t>github</a:t>
            </a:r>
            <a:r>
              <a:rPr lang="en-US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Yu Gothic Medium" panose="020B0500000000000000" charset="-128"/>
                <a:ea typeface="Yu Gothic Medium" panose="020B0500000000000000" charset="-128"/>
              </a:rPr>
              <a:t>: </a:t>
            </a:r>
            <a:r>
              <a:rPr lang="en-US" altLang="en-US" sz="1400" i="1">
                <a:solidFill>
                  <a:schemeClr val="accent1">
                    <a:lumMod val="75000"/>
                  </a:schemeClr>
                </a:solidFill>
                <a:latin typeface="Yu Gothic Medium" panose="020B0500000000000000" charset="-128"/>
                <a:ea typeface="Yu Gothic Medium" panose="020B0500000000000000" charset="-128"/>
                <a:hlinkClick r:id="rId1" tooltip="" action="ppaction://hlinkfile"/>
              </a:rPr>
              <a:t>https://github.com/bxod/edge_dataset_make</a:t>
            </a:r>
            <a:endParaRPr lang="en-US" altLang="en-US" sz="1400">
              <a:solidFill>
                <a:schemeClr val="tx1">
                  <a:lumMod val="85000"/>
                  <a:lumOff val="15000"/>
                </a:schemeClr>
              </a:solidFill>
              <a:latin typeface="Yu Gothic Medium" panose="020B0500000000000000" charset="-128"/>
              <a:ea typeface="Yu Gothic Medium" panose="020B0500000000000000" charset="-128"/>
            </a:endParaRPr>
          </a:p>
          <a:p>
            <a:endParaRPr lang="en-US" altLang="en-US" sz="1400">
              <a:solidFill>
                <a:schemeClr val="tx1">
                  <a:lumMod val="85000"/>
                  <a:lumOff val="15000"/>
                </a:schemeClr>
              </a:solidFill>
              <a:latin typeface="Yu Gothic Medium" panose="020B0500000000000000" charset="-128"/>
              <a:ea typeface="Yu Gothic Medium" panose="020B05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Final steps</a:t>
            </a:r>
            <a:endParaRPr lang="en-US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7335" y="1198880"/>
            <a:ext cx="6072505" cy="429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Our final dataset folder looks like this:</a:t>
            </a: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1819275"/>
            <a:ext cx="3548380" cy="156400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2315210" y="1776095"/>
            <a:ext cx="888365" cy="38227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1819275"/>
            <a:ext cx="3027045" cy="1577340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7072630" y="1776095"/>
            <a:ext cx="888365" cy="38227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727200" y="3396615"/>
            <a:ext cx="1337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/>
              <a:t>parent folder</a:t>
            </a:r>
            <a:endParaRPr lang="en-US" sz="1400"/>
          </a:p>
        </p:txBody>
      </p:sp>
      <p:sp>
        <p:nvSpPr>
          <p:cNvPr id="13" name="Text Box 12"/>
          <p:cNvSpPr txBox="1"/>
          <p:nvPr/>
        </p:nvSpPr>
        <p:spPr>
          <a:xfrm>
            <a:off x="5779135" y="3396615"/>
            <a:ext cx="1337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/>
              <a:t>train folder</a:t>
            </a:r>
            <a:endParaRPr lang="en-US" sz="1400"/>
          </a:p>
        </p:txBody>
      </p:sp>
      <p:sp>
        <p:nvSpPr>
          <p:cNvPr id="14" name="Text Box 13"/>
          <p:cNvSpPr txBox="1"/>
          <p:nvPr/>
        </p:nvSpPr>
        <p:spPr>
          <a:xfrm>
            <a:off x="787400" y="4059555"/>
            <a:ext cx="7173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We can now place the parent folder inside our PASCAL VOC trainer project and change the </a:t>
            </a:r>
            <a:r>
              <a:rPr lang="en-US" b="1"/>
              <a:t>PASCAL_VOC.txt</a:t>
            </a:r>
            <a:r>
              <a:rPr lang="en-US"/>
              <a:t> file to include our dataset classes.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" y="4792345"/>
            <a:ext cx="5331460" cy="13290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Notes</a:t>
            </a:r>
            <a:endParaRPr lang="en-US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6700" y="937895"/>
            <a:ext cx="6228715" cy="2207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The trainer project does NOT allow less than 4 classes. So if our dataset contains three classes, we should create a dummy 4th class with one image and its xml file in train, test, validation folder. It will not affect other classes.</a:t>
            </a: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In our case, we selected an airplane image from PASCAL VOC dataset with its xml file and placed it inside Train, Test, Validation folders.</a:t>
            </a: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r="29240"/>
          <a:stretch>
            <a:fillRect/>
          </a:stretch>
        </p:blipFill>
        <p:spPr>
          <a:xfrm>
            <a:off x="7012940" y="1559560"/>
            <a:ext cx="3772535" cy="1329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55" y="3912235"/>
            <a:ext cx="5334635" cy="1896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15" y="3912235"/>
            <a:ext cx="4290060" cy="18967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Inference Results</a:t>
            </a:r>
            <a:endParaRPr lang="en-US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036310" y="421640"/>
            <a:ext cx="3721735" cy="369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1" indent="0">
              <a:buFont typeface="Arial" panose="020B0604020202020204" pitchFamily="34" charset="0"/>
              <a:buNone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Detection results on Test dataset</a:t>
            </a: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rcRect l="27560" t="11099" r="16858" b="15997"/>
          <a:stretch>
            <a:fillRect/>
          </a:stretch>
        </p:blipFill>
        <p:spPr>
          <a:xfrm>
            <a:off x="4844415" y="791210"/>
            <a:ext cx="1851025" cy="2427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280" y="791210"/>
            <a:ext cx="2154555" cy="2437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40" y="791210"/>
            <a:ext cx="2250440" cy="242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415" y="3342640"/>
            <a:ext cx="1638935" cy="2160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725" y="3342640"/>
            <a:ext cx="1468755" cy="2160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855" y="3342640"/>
            <a:ext cx="1462405" cy="21609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380" y="3342640"/>
            <a:ext cx="1612900" cy="2160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" y="1506220"/>
            <a:ext cx="4165600" cy="100774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73380" y="28600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We achieved over 80% Average Precision for all 3 classes on unseen Test data.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Github</a:t>
            </a:r>
            <a:endParaRPr lang="en-US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048000" y="327533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Yu Gothic Medium" panose="020B0500000000000000" charset="-128"/>
                <a:ea typeface="Yu Gothic Medium" panose="020B0500000000000000" charset="-128"/>
                <a:sym typeface="+mn-ea"/>
              </a:rPr>
              <a:t>github</a:t>
            </a:r>
            <a:r>
              <a:rPr lang="en-US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Yu Gothic Medium" panose="020B0500000000000000" charset="-128"/>
                <a:ea typeface="Yu Gothic Medium" panose="020B0500000000000000" charset="-128"/>
                <a:sym typeface="+mn-ea"/>
              </a:rPr>
              <a:t>: </a:t>
            </a:r>
            <a:r>
              <a:rPr lang="en-US" altLang="en-US" sz="1400" i="1">
                <a:solidFill>
                  <a:schemeClr val="accent1">
                    <a:lumMod val="75000"/>
                  </a:schemeClr>
                </a:solidFill>
                <a:latin typeface="Yu Gothic Medium" panose="020B0500000000000000" charset="-128"/>
                <a:ea typeface="Yu Gothic Medium" panose="020B0500000000000000" charset="-128"/>
                <a:sym typeface="+mn-ea"/>
                <a:hlinkClick r:id="rId1" tooltip="" action="ppaction://hlinkfile"/>
              </a:rPr>
              <a:t>https://github.com/bxod/edge_dataset_make</a:t>
            </a:r>
            <a:endParaRPr lang="en-US" altLang="en-US" sz="1400" i="1">
              <a:solidFill>
                <a:schemeClr val="accent1">
                  <a:lumMod val="75000"/>
                </a:schemeClr>
              </a:solidFill>
              <a:latin typeface="Yu Gothic Medium" panose="020B0500000000000000" charset="-128"/>
              <a:ea typeface="Yu Gothic Medium" panose="020B0500000000000000" charset="-128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The problem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422390" y="1456690"/>
            <a:ext cx="4909820" cy="24644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98500" y="1509395"/>
            <a:ext cx="4810125" cy="2886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We have previously seen labeling the images and creating an XML file manually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However, for robust model training we need thousands of images for each class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Manual labeling of thousand of images takes huge amount of time</a:t>
            </a:r>
            <a:endParaRPr lang="en-US" altLang="en-US">
              <a:ea typeface="Yu Gothic Medium" panose="020B0500000000000000" charset="-128"/>
              <a:cs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Dataset Classes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3380" y="1047115"/>
            <a:ext cx="7198360" cy="4465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 b="1">
                <a:ea typeface="Yu Gothic Medium" panose="020B0500000000000000" charset="-128"/>
                <a:cs typeface="+mn-lt"/>
              </a:rPr>
              <a:t>For this project, we built a dataset with the following classes: </a:t>
            </a:r>
            <a:endParaRPr lang="en-US" altLang="en-US" b="1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ea typeface="Yu Gothic Medium" panose="020B0500000000000000" charset="-128"/>
                <a:cs typeface="+mn-lt"/>
              </a:rPr>
              <a:t>no_helmet</a:t>
            </a:r>
            <a:r>
              <a:rPr lang="en-US" altLang="en-US">
                <a:ea typeface="Yu Gothic Medium" panose="020B0500000000000000" charset="-128"/>
                <a:cs typeface="+mn-lt"/>
              </a:rPr>
              <a:t>: a kick scooter rider without a helmet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ea typeface="Yu Gothic Medium" panose="020B0500000000000000" charset="-128"/>
                <a:cs typeface="+mn-lt"/>
              </a:rPr>
              <a:t>with_helmet</a:t>
            </a:r>
            <a:r>
              <a:rPr lang="en-US" altLang="en-US">
                <a:ea typeface="Yu Gothic Medium" panose="020B0500000000000000" charset="-128"/>
                <a:cs typeface="+mn-lt"/>
              </a:rPr>
              <a:t>: a kick scooter rider wearing a helmet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b="1">
                <a:ea typeface="Yu Gothic Medium" panose="020B0500000000000000" charset="-128"/>
                <a:cs typeface="+mn-lt"/>
              </a:rPr>
              <a:t>two_person</a:t>
            </a:r>
            <a:r>
              <a:rPr lang="en-US" altLang="en-US">
                <a:ea typeface="Yu Gothic Medium" panose="020B0500000000000000" charset="-128"/>
                <a:cs typeface="+mn-lt"/>
              </a:rPr>
              <a:t>: two persons riding the same kick scooter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ea typeface="Yu Gothic Medium" panose="020B0500000000000000" charset="-128"/>
              <a:cs typeface="+mn-lt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ea typeface="Yu Gothic Medium" panose="020B0500000000000000" charset="-128"/>
              <a:cs typeface="+mn-lt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b="1">
                <a:ea typeface="Yu Gothic Medium" panose="020B0500000000000000" charset="-128"/>
                <a:cs typeface="+mn-lt"/>
                <a:sym typeface="+mn-ea"/>
              </a:rPr>
              <a:t>This presentation covers the following steps:</a:t>
            </a:r>
            <a:endParaRPr lang="en-US" altLang="en-US" b="1"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br>
              <a:rPr lang="en-US" altLang="en-US">
                <a:ea typeface="Yu Gothic Medium" panose="020B0500000000000000" charset="-128"/>
                <a:cs typeface="+mn-lt"/>
                <a:sym typeface="+mn-ea"/>
              </a:rPr>
            </a:br>
            <a:r>
              <a:rPr lang="en-US" altLang="en-US">
                <a:ea typeface="Yu Gothic Medium" panose="020B0500000000000000" charset="-128"/>
                <a:cs typeface="+mn-lt"/>
                <a:sym typeface="+mn-ea"/>
              </a:rPr>
              <a:t>1. Collecting and formatting images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ea typeface="Yu Gothic Medium" panose="020B0500000000000000" charset="-128"/>
                <a:cs typeface="+mn-lt"/>
                <a:sym typeface="+mn-ea"/>
              </a:rPr>
              <a:t>2. Shuffling and renaming the images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>
                <a:ea typeface="Yu Gothic Medium" panose="020B0500000000000000" charset="-128"/>
                <a:cs typeface="+mn-lt"/>
                <a:sym typeface="+mn-ea"/>
              </a:rPr>
              <a:t>3. Auto-labeling and creating XML files using YoloV8 model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ea typeface="Yu Gothic Medium" panose="020B0500000000000000" charset="-128"/>
              <a:cs typeface="+mn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1"/>
          <a:srcRect l="27560" t="11099" r="16858" b="15997"/>
          <a:stretch>
            <a:fillRect/>
          </a:stretch>
        </p:blipFill>
        <p:spPr>
          <a:xfrm>
            <a:off x="7891145" y="638810"/>
            <a:ext cx="1851025" cy="2427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975" y="2156460"/>
            <a:ext cx="2497455" cy="2825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40" y="3130550"/>
            <a:ext cx="2393950" cy="25761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Data preparation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98500" y="1509395"/>
            <a:ext cx="7092950" cy="409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We captured images with the resolution in the range: 512x512 and 1080x1080 resolution in JPG format using our mobile phone.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Preferrably, capture images in landscape mode (width&gt;height)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We used </a:t>
            </a:r>
            <a:r>
              <a:rPr lang="en-US" altLang="en-US">
                <a:ea typeface="Yu Gothic Medium" panose="020B0500000000000000" charset="-128"/>
                <a:cs typeface="+mn-lt"/>
                <a:sym typeface="+mn-ea"/>
              </a:rPr>
              <a:t>the “Open Camera” Android app to capture images at 960×720 resolution.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We captured over 3,000 images across the three classes, ensuring varied backgrounds and clothing for model robustness.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8714740" y="925195"/>
            <a:ext cx="1372870" cy="1372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905" y="2824480"/>
            <a:ext cx="3169920" cy="1463675"/>
          </a:xfrm>
          <a:prstGeom prst="rect">
            <a:avLst/>
          </a:prstGeom>
        </p:spPr>
      </p:pic>
      <p:pic>
        <p:nvPicPr>
          <p:cNvPr id="7" name="Picture 6" descr="no_helmet_3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22370" y="4556760"/>
            <a:ext cx="1201420" cy="901700"/>
          </a:xfrm>
          <a:prstGeom prst="rect">
            <a:avLst/>
          </a:prstGeom>
        </p:spPr>
      </p:pic>
      <p:pic>
        <p:nvPicPr>
          <p:cNvPr id="8" name="Picture 7" descr="two_person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77490" y="4556760"/>
            <a:ext cx="1196975" cy="898525"/>
          </a:xfrm>
          <a:prstGeom prst="rect">
            <a:avLst/>
          </a:prstGeom>
        </p:spPr>
      </p:pic>
      <p:pic>
        <p:nvPicPr>
          <p:cNvPr id="9" name="Picture 8" descr="with_helmet_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14400" y="4560570"/>
            <a:ext cx="1191260" cy="893445"/>
          </a:xfrm>
          <a:prstGeom prst="rect">
            <a:avLst/>
          </a:prstGeom>
        </p:spPr>
      </p:pic>
      <p:pic>
        <p:nvPicPr>
          <p:cNvPr id="10" name="Picture 9" descr="with_helmet_3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838325" y="4556760"/>
            <a:ext cx="1195705" cy="897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Data preparation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49580" y="1091565"/>
            <a:ext cx="6390005" cy="2886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We downloaded an additional 400 images in total </a:t>
            </a:r>
            <a:r>
              <a:rPr lang="en-US" altLang="en-US">
                <a:ea typeface="Yu Gothic Medium" panose="020B0500000000000000" charset="-128"/>
                <a:cs typeface="+mn-lt"/>
                <a:sym typeface="+mn-ea"/>
              </a:rPr>
              <a:t>from Google</a:t>
            </a:r>
            <a:r>
              <a:rPr lang="en-US" altLang="en-US">
                <a:ea typeface="Yu Gothic Medium" panose="020B0500000000000000" charset="-128"/>
                <a:cs typeface="+mn-lt"/>
              </a:rPr>
              <a:t> for three classes using </a:t>
            </a:r>
            <a:r>
              <a:rPr lang="en-US" altLang="en-US" b="1">
                <a:ea typeface="Yu Gothic Medium" panose="020B0500000000000000" charset="-128"/>
                <a:cs typeface="+mn-lt"/>
              </a:rPr>
              <a:t>img_downloader.py</a:t>
            </a:r>
            <a:r>
              <a:rPr lang="en-US" altLang="en-US" sz="1600">
                <a:ea typeface="Yu Gothic Medium" panose="020B0500000000000000" charset="-128"/>
                <a:cs typeface="+mn-lt"/>
              </a:rPr>
              <a:t> (available at github)</a:t>
            </a:r>
            <a:endParaRPr lang="en-US" altLang="en-US" sz="1600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The code allows us to download images with the given description.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We can also set the width and height of the images that we want. In our case it was &gt;512 and &lt;1080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ea typeface="Yu Gothic Medium" panose="020B0500000000000000" charset="-128"/>
              <a:cs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0555" y="791210"/>
            <a:ext cx="2660650" cy="2592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0" y="3498850"/>
            <a:ext cx="5688965" cy="2979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Folder organization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73380" y="1082675"/>
            <a:ext cx="6479540" cy="4609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We now have around 3,500 images for three classes.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ea typeface="Yu Gothic Medium" panose="020B0500000000000000" charset="-128"/>
                <a:cs typeface="+mn-lt"/>
              </a:rPr>
              <a:t>We placed all raw images in three separate folders under the dataset root: </a:t>
            </a:r>
            <a:endParaRPr lang="en-US" altLang="en-US"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ea typeface="Yu Gothic Medium" panose="020B0500000000000000" charset="-128"/>
              <a:cs typeface="+mn-lt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 i="1">
                <a:solidFill>
                  <a:schemeClr val="accent1">
                    <a:lumMod val="75000"/>
                  </a:schemeClr>
                </a:solidFill>
                <a:ea typeface="Yu Gothic Medium" panose="020B0500000000000000" charset="-128"/>
                <a:cs typeface="+mn-lt"/>
              </a:rPr>
              <a:t>dataset_root/</a:t>
            </a:r>
            <a:endParaRPr lang="en-US" altLang="en-US" sz="1400" i="1">
              <a:solidFill>
                <a:schemeClr val="accent1">
                  <a:lumMod val="75000"/>
                </a:schemeClr>
              </a:solidFill>
              <a:ea typeface="Yu Gothic Medium" panose="020B0500000000000000" charset="-128"/>
              <a:cs typeface="+mn-lt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 i="1">
                <a:solidFill>
                  <a:schemeClr val="accent1">
                    <a:lumMod val="75000"/>
                  </a:schemeClr>
                </a:solidFill>
                <a:ea typeface="Yu Gothic Medium" panose="020B0500000000000000" charset="-128"/>
                <a:cs typeface="+mn-lt"/>
              </a:rPr>
              <a:t>├── no_helmet/    (1,034 images)</a:t>
            </a:r>
            <a:endParaRPr lang="en-US" altLang="en-US" sz="1400" i="1">
              <a:solidFill>
                <a:schemeClr val="accent1">
                  <a:lumMod val="75000"/>
                </a:schemeClr>
              </a:solidFill>
              <a:ea typeface="Yu Gothic Medium" panose="020B0500000000000000" charset="-128"/>
              <a:cs typeface="+mn-lt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 i="1">
                <a:solidFill>
                  <a:schemeClr val="accent1">
                    <a:lumMod val="75000"/>
                  </a:schemeClr>
                </a:solidFill>
                <a:ea typeface="Yu Gothic Medium" panose="020B0500000000000000" charset="-128"/>
                <a:cs typeface="+mn-lt"/>
              </a:rPr>
              <a:t>├── with_helmet/  (1,615 images)</a:t>
            </a:r>
            <a:endParaRPr lang="en-US" altLang="en-US" sz="1400" i="1">
              <a:solidFill>
                <a:schemeClr val="accent1">
                  <a:lumMod val="75000"/>
                </a:schemeClr>
              </a:solidFill>
              <a:ea typeface="Yu Gothic Medium" panose="020B0500000000000000" charset="-128"/>
              <a:cs typeface="+mn-lt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 i="1">
                <a:solidFill>
                  <a:schemeClr val="accent1">
                    <a:lumMod val="75000"/>
                  </a:schemeClr>
                </a:solidFill>
                <a:ea typeface="Yu Gothic Medium" panose="020B0500000000000000" charset="-128"/>
                <a:cs typeface="+mn-lt"/>
              </a:rPr>
              <a:t>└── two_person/   (762 images)</a:t>
            </a:r>
            <a:endParaRPr lang="en-US" altLang="en-US" sz="1400" i="1">
              <a:solidFill>
                <a:schemeClr val="accent1">
                  <a:lumMod val="75000"/>
                </a:schemeClr>
              </a:solidFill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1400" i="1">
              <a:solidFill>
                <a:schemeClr val="accent1">
                  <a:lumMod val="75000"/>
                </a:schemeClr>
              </a:solidFill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1400" i="1">
              <a:solidFill>
                <a:schemeClr val="accent1">
                  <a:lumMod val="75000"/>
                </a:schemeClr>
              </a:solidFill>
              <a:ea typeface="Yu Gothic Medium" panose="020B0500000000000000" charset="-128"/>
              <a:cs typeface="+mn-lt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Ensure all images are in .jpg format and within the 512×512 to 1080×1080 pixel range to match the SSDLite320–640 input requirements.</a:t>
            </a: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1950" y="2210435"/>
            <a:ext cx="4087495" cy="1432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Shuffling and Renaming</a:t>
            </a:r>
            <a:endParaRPr lang="en-US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48385" y="1082675"/>
            <a:ext cx="7296150" cy="4609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We wrote custom code </a:t>
            </a:r>
            <a:r>
              <a:rPr lang="en-US" altLang="en-US" b="1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shuffler.py</a:t>
            </a: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 to randomly shuffle images within each class folder and rename them as </a:t>
            </a:r>
            <a:r>
              <a:rPr lang="en-US" altLang="en-US" b="1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{class_name}_{order}.jpg</a:t>
            </a:r>
            <a:endParaRPr lang="en-US" altLang="en-US" b="1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b="1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By shuffling the images randomly, we prevent overfit and make the model more robust for different environments</a:t>
            </a:r>
            <a:b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</a:b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Run:</a:t>
            </a: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</a:rPr>
              <a:t>python shuffler.py </a:t>
            </a: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</a:rPr>
              <a:t># Will rename images inside the given folder. E.g. inside</a:t>
            </a: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</a:rPr>
              <a:t># </a:t>
            </a: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  <a:sym typeface="+mn-ea"/>
              </a:rPr>
              <a:t>with_helmet folder, each image will be renamed as:</a:t>
            </a: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  <a:sym typeface="+mn-ea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  <a:sym typeface="+mn-ea"/>
              </a:rPr>
              <a:t># </a:t>
            </a: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</a:rPr>
              <a:t>with_helmet_1.jpg,</a:t>
            </a: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</a:rPr>
              <a:t># with_helmet_2.jpg, ...</a:t>
            </a: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005" y="3908425"/>
            <a:ext cx="4837430" cy="21647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Auto-Labeling</a:t>
            </a:r>
            <a:endParaRPr lang="en-US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73380" y="1198880"/>
            <a:ext cx="9669780" cy="3628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 b="1"/>
              <a:t>Auto-labeling of the images and assigning XML files.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Install the following packages:</a:t>
            </a:r>
            <a:endParaRPr lang="en-US" alt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  <a:sym typeface="+mn-ea"/>
              </a:rPr>
              <a:t>pip install ultralytics</a:t>
            </a: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  <a:sym typeface="+mn-ea"/>
              </a:rPr>
              <a:t>pip install pillow</a:t>
            </a: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Make sure you have CUDA available if you are going to use GPU for auto detecting objects</a:t>
            </a:r>
            <a:endParaRPr lang="en-US" alt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 sz="1400">
                <a:solidFill>
                  <a:schemeClr val="accent1"/>
                </a:solidFill>
                <a:latin typeface="Cascadia Mono" panose="020B0609020000020004" charset="0"/>
                <a:ea typeface="Yu Gothic Medium" panose="020B0500000000000000" charset="-128"/>
                <a:cs typeface="Cascadia Mono" panose="020B0609020000020004" charset="0"/>
                <a:sym typeface="+mn-ea"/>
              </a:rPr>
              <a:t>python -c "import torch; print(torch.cuda.is_available())"</a:t>
            </a:r>
            <a:endParaRPr lang="en-US" altLang="en-US" sz="1400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  <a:p>
            <a:pPr lvl="1" indent="0">
              <a:buFont typeface="Arial" panose="020B0604020202020204" pitchFamily="34" charset="0"/>
              <a:buNone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Create XML files</a:t>
            </a:r>
            <a:endParaRPr lang="en-US" alt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en-US"/>
              <a:t>We wrote custom </a:t>
            </a:r>
            <a:r>
              <a:rPr lang="en-US" altLang="en-US" b="1"/>
              <a:t>xml_maker.py</a:t>
            </a:r>
            <a:r>
              <a:rPr lang="en-US" altLang="en-US"/>
              <a:t> to create XML labels for each class folder. For a dataset root </a:t>
            </a:r>
            <a:r>
              <a:rPr lang="en-US" altLang="en-US" b="1"/>
              <a:t>./dataset_root</a:t>
            </a:r>
            <a:r>
              <a:rPr lang="en-US" altLang="en-US"/>
              <a:t>, the code will iterate through the images inside each class folder, and create xml file for each image and assign the classname as the name of the container folder.</a:t>
            </a:r>
            <a:endParaRPr lang="en-US" altLang="en-US" b="1"/>
          </a:p>
          <a:p>
            <a:pPr lvl="1" indent="0">
              <a:buFont typeface="Arial" panose="020B0604020202020204" pitchFamily="34" charset="0"/>
              <a:buNone/>
            </a:pPr>
            <a:endParaRPr lang="en-US" altLang="en-US"/>
          </a:p>
          <a:p>
            <a:pPr lvl="1" indent="0">
              <a:buFont typeface="Arial" panose="020B0604020202020204" pitchFamily="34" charset="0"/>
              <a:buNone/>
            </a:pPr>
            <a:endParaRPr lang="en-US" altLang="en-US">
              <a:solidFill>
                <a:schemeClr val="accent1"/>
              </a:solidFill>
              <a:latin typeface="Cascadia Mono" panose="020B0609020000020004" charset="0"/>
              <a:ea typeface="Yu Gothic Medium" panose="020B0500000000000000" charset="-128"/>
              <a:cs typeface="Cascadia Mono" panose="020B06090200000200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380" y="214630"/>
            <a:ext cx="8495665" cy="576580"/>
          </a:xfrm>
        </p:spPr>
        <p:txBody>
          <a:bodyPr/>
          <a:lstStyle/>
          <a:p>
            <a:pPr algn="l"/>
            <a:r>
              <a:rPr lang="en-US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" panose="020B0603020102020204" charset="0"/>
                <a:cs typeface="Franklin Gothic Medium" panose="020B0603020102020204" charset="0"/>
              </a:rPr>
              <a:t>xml_maker.py</a:t>
            </a:r>
            <a:endParaRPr lang="en-US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7335" y="1198880"/>
            <a:ext cx="6072505" cy="36283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There are lack of models that detect classes no_helmet,  with_helmet, two_person for kick-scooter riders.</a:t>
            </a: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So, we have to only detect humans in each class folder and label that image with the folder name</a:t>
            </a: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ea typeface="Yu Gothic Medium" panose="020B0500000000000000" charset="-128"/>
                <a:cs typeface="+mn-lt"/>
              </a:rPr>
              <a:t>E.g., XML files inside the /with_helmet folder will be given the class /with_helmet along with the position of the humans inside the corresponding image</a:t>
            </a:r>
            <a:endParaRPr lang="en-US" altLang="en-US">
              <a:solidFill>
                <a:schemeClr val="tx1"/>
              </a:solidFill>
              <a:ea typeface="Yu Gothic Medium" panose="020B0500000000000000" charset="-128"/>
              <a:cs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6875" y="1198880"/>
            <a:ext cx="4606290" cy="2249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240" y="3855720"/>
            <a:ext cx="4606925" cy="14224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017385" y="533844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200"/>
              <a:t>XML file compatible with PASCAL VOC training code</a:t>
            </a:r>
            <a:endParaRPr 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267335" y="4090035"/>
            <a:ext cx="609600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400"/>
              <a:t>We now have XML label files created next to each image file. We now split the dataset into train, test, validation subfolders according to PASCAL VOC format.</a:t>
            </a:r>
            <a:endParaRPr lang="en-US" altLang="en-US" sz="1400"/>
          </a:p>
          <a:p>
            <a:endParaRPr lang="en-US" altLang="en-US" sz="1400"/>
          </a:p>
          <a:p>
            <a:r>
              <a:rPr lang="en-US" altLang="en-US" sz="1400"/>
              <a:t>In our case, we splitted with the ratio 8:1:1 for train, test, validation respectively.</a:t>
            </a:r>
            <a:endParaRPr lang="en-US" altLang="en-US" sz="1400"/>
          </a:p>
          <a:p>
            <a:endParaRPr lang="en-US" altLang="en-US" sz="1400"/>
          </a:p>
          <a:p>
            <a:r>
              <a:rPr lang="en-US" altLang="en-US" sz="1400" i="1"/>
              <a:t>- Train (2772 images)</a:t>
            </a:r>
            <a:endParaRPr lang="en-US" altLang="en-US" sz="1400" i="1"/>
          </a:p>
          <a:p>
            <a:r>
              <a:rPr lang="en-US" altLang="en-US" sz="1400" i="1"/>
              <a:t>- Validation (321 images)</a:t>
            </a:r>
            <a:endParaRPr lang="en-US" altLang="en-US" sz="1400" i="1"/>
          </a:p>
          <a:p>
            <a:r>
              <a:rPr lang="en-US" altLang="en-US" sz="1400" i="1"/>
              <a:t>- Test (321 images)</a:t>
            </a:r>
            <a:endParaRPr lang="en-US" altLang="en-US" sz="140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4464</Words>
  <Application>WPS Presentation</Application>
  <PresentationFormat>Widescreen</PresentationFormat>
  <Paragraphs>151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SimSun</vt:lpstr>
      <vt:lpstr>Wingdings</vt:lpstr>
      <vt:lpstr>Franklin Gothic Medium</vt:lpstr>
      <vt:lpstr>Yu Gothic Medium</vt:lpstr>
      <vt:lpstr>Cascadia Mono</vt:lpstr>
      <vt:lpstr>Microsoft YaHei</vt:lpstr>
      <vt:lpstr>Arial Unicode MS</vt:lpstr>
      <vt:lpstr>Calibri Light</vt:lpstr>
      <vt:lpstr>Calibri</vt:lpstr>
      <vt:lpstr>Office Theme</vt:lpstr>
      <vt:lpstr>Making Custom Dataset using Auto-labeling</vt:lpstr>
      <vt:lpstr>The problem</vt:lpstr>
      <vt:lpstr>Dataset Classes</vt:lpstr>
      <vt:lpstr>Data preparation</vt:lpstr>
      <vt:lpstr>Data preparation</vt:lpstr>
      <vt:lpstr>Folder organization</vt:lpstr>
      <vt:lpstr>Shuffling and Renaming</vt:lpstr>
      <vt:lpstr>Auto-Labeling</vt:lpstr>
      <vt:lpstr>xml_maker.py</vt:lpstr>
      <vt:lpstr>Final steps</vt:lpstr>
      <vt:lpstr>Notes</vt:lpstr>
      <vt:lpstr>Notes</vt:lpstr>
      <vt:lpstr>Github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Bekhzod</dc:creator>
  <cp:lastModifiedBy>Bekhzod Shukhratov</cp:lastModifiedBy>
  <cp:revision>116</cp:revision>
  <dcterms:created xsi:type="dcterms:W3CDTF">2025-05-07T04:54:00Z</dcterms:created>
  <dcterms:modified xsi:type="dcterms:W3CDTF">2025-05-12T04:52:01Z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470291058C6144FD9934F758E28BE02F_12</vt:lpwstr>
  </property>
  <property fmtid="{D5CDD505-2E9C-101B-9397-08002B2CF9AE}" pid="3" name="KSOProductBuildVer">
    <vt:lpwstr>1033-12.2.0.21172</vt:lpwstr>
  </property>
</Properties>
</file>